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58" r:id="rId4"/>
    <p:sldId id="527" r:id="rId5"/>
    <p:sldId id="544" r:id="rId6"/>
    <p:sldId id="488" r:id="rId7"/>
    <p:sldId id="556" r:id="rId8"/>
    <p:sldId id="545" r:id="rId9"/>
    <p:sldId id="546" r:id="rId10"/>
    <p:sldId id="416" r:id="rId11"/>
    <p:sldId id="548" r:id="rId12"/>
    <p:sldId id="278" r:id="rId13"/>
    <p:sldId id="550" r:id="rId14"/>
    <p:sldId id="528" r:id="rId15"/>
    <p:sldId id="531" r:id="rId16"/>
    <p:sldId id="549" r:id="rId17"/>
    <p:sldId id="520" r:id="rId18"/>
    <p:sldId id="426" r:id="rId19"/>
    <p:sldId id="427" r:id="rId20"/>
    <p:sldId id="555" r:id="rId21"/>
    <p:sldId id="557" r:id="rId22"/>
    <p:sldId id="558" r:id="rId23"/>
    <p:sldId id="559" r:id="rId24"/>
    <p:sldId id="560" r:id="rId25"/>
    <p:sldId id="561" r:id="rId26"/>
    <p:sldId id="562" r:id="rId27"/>
    <p:sldId id="563" r:id="rId28"/>
    <p:sldId id="564" r:id="rId29"/>
    <p:sldId id="565" r:id="rId30"/>
    <p:sldId id="566" r:id="rId31"/>
    <p:sldId id="30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1.jpeg>
</file>

<file path=ppt/media/image12.png>
</file>

<file path=ppt/media/image13.tiff>
</file>

<file path=ppt/media/image14.jpeg>
</file>

<file path=ppt/media/image15.jpeg>
</file>

<file path=ppt/media/image16.png>
</file>

<file path=ppt/media/image17.jpg>
</file>

<file path=ppt/media/image18.tiff>
</file>

<file path=ppt/media/image2.tiff>
</file>

<file path=ppt/media/image3.tiff>
</file>

<file path=ppt/media/image4.tiff>
</file>

<file path=ppt/media/image5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132A90-4C56-4647-BE32-30C5990AF131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565166-C44C-7A45-BA3B-B47F1884F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831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2AE00-8123-8443-87F9-E82CF20E5DC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398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14F87-4F40-F44F-9C1F-350F995F7D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F04330-C43D-3646-95E1-43214EB2B9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254E0-9479-1B47-87EE-8D4E89611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87BBED-34D0-9A41-BD1B-90BA0F7AF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D0814-EA30-3441-AF6D-4CACC2404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893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C6685-C8AB-384F-8333-D0326B92B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40FB2C-0351-4A4E-A042-FD4B2A49EA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A5AA2-18A2-5F4F-9438-A1BF75072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23133-7D39-5743-9DD5-0B21DAB2F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4FEFE3-92D5-2A48-83D7-5D50BDFAD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7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07D2A5-B1CF-6B41-8572-13BB355700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86AF3F-3464-A246-923C-1A9346B24E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7FA0CC-BA59-A94B-A031-0538B9A99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E64F4-998B-8C43-B762-5D9DFAD34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3E4AE-762F-6A46-B610-16FB45562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186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8217D-827E-2047-A40B-D8F418B8C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6D8F3-34CA-3346-8E82-9039BDE156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7EB814-5079-FF49-8515-D33F1E6AB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9DB2AA-0978-9C40-AE4F-CD3969F7F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4188A-C034-F14E-A00A-9F870D4FD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531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B8CC6-9A40-D74F-93B8-33EAA593C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85656A-2D6F-AE46-8857-33A15AE99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19001-E956-BD4A-ADD4-4B59FBD94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15667C-1193-7C4A-AE20-8FA7EAE03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144F0-D0A8-BF40-AAE1-6E38D70C3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814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3230C-A739-6C4F-9FC5-C3FC3466B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BC557-C6CB-074A-B904-E7DB692D14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EEF2ED-3427-A849-B3B3-9FC665EFC8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84F06A-4E19-4441-8EF5-2789D3DB1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22AB46-92DB-914E-8645-053C30F59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41EE9D-699C-EF44-B342-B3A31D452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863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A5290-5189-8144-9A85-30276D666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687A51-A98A-B541-B0BF-8CCAF26370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AD790F-9358-D54A-B861-6F5E979A06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77A2A5-3DFC-7745-8EC4-92E4B25BFD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4BB42F-09E5-5849-993F-92073E94E5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9AC027-305E-C443-A3FF-53763B222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2592FD-65C9-C147-B1F8-14D04C479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55D64C-8B85-2140-BD97-F98DB65FD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650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EB9A4-729B-7A4F-BDCF-0E618B57C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42126B-DACB-8641-8CFA-7CA864225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1AD5DE-C847-AF4F-BE53-787226C2C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D523E1-4E26-9F4D-BB7F-681A78A65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773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024ED5-18A5-334E-A5C2-D1118CDB9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F1A335-3122-A54D-A415-4B76F6779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151D8A-0BB3-044F-912A-79C8A42D7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199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8202B-FA4F-594A-B39E-B85642777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AA5A6-5235-C047-A842-F3EF086F1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B0452A-A5B5-CB4C-9001-052E72613F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8BA5DD-4591-7644-A35A-E5CF04CD5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E1D97B-EA3C-7F40-9D60-9309D5F6A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249EE6-4917-0F41-9FCE-928855432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829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93321-DFF6-C548-B567-743E6D3FF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202651-2450-3540-A26A-C3D4113ADF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F8C77A-0E1D-924E-BD07-A44DBD65EB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D4366D-8E96-884A-9134-75323F326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5C19DF-ED49-6248-888F-3450C6414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929245-9D23-454E-8CF9-069E72167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60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0E030C-D022-1F49-BC92-FE922307D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98123D-156D-6E40-9566-5D7CFDA76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E8150-9FC6-F246-AAA0-FF488980BC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DEBF2-0F78-2444-A462-85B44F822121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969CF0-527E-6247-9FE5-6F54A48C48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57A14-E8A0-404C-AB09-6F2D00AE02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522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tif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FA64556-A96C-6B4C-9CF7-4819E385BE5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7336"/>
            <a:ext cx="12192001" cy="68506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77EC97-5665-D445-82AE-2292FAF6AD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33015"/>
            <a:ext cx="9144000" cy="2076948"/>
          </a:xfrm>
          <a:solidFill>
            <a:schemeClr val="bg1"/>
          </a:solidFill>
          <a:ln w="76200">
            <a:solidFill>
              <a:srgbClr val="002060"/>
            </a:solidFill>
          </a:ln>
        </p:spPr>
        <p:txBody>
          <a:bodyPr>
            <a:noAutofit/>
          </a:bodyPr>
          <a:lstStyle/>
          <a:p>
            <a:r>
              <a:rPr lang="en-US" sz="4400" b="1" dirty="0"/>
              <a:t>How does optimal photosynthetic acclimation affect future carbon and nutrient cycling?</a:t>
            </a:r>
            <a:r>
              <a:rPr lang="en-US" sz="4400" dirty="0">
                <a:effectLst/>
              </a:rPr>
              <a:t> 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C05C31-108D-C743-BF68-46E5746F6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40591" y="4053384"/>
            <a:ext cx="7510818" cy="2101756"/>
          </a:xfrm>
          <a:solidFill>
            <a:schemeClr val="bg1"/>
          </a:solidFill>
          <a:ln w="76200">
            <a:solidFill>
              <a:srgbClr val="002060"/>
            </a:solidFill>
          </a:ln>
        </p:spPr>
        <p:txBody>
          <a:bodyPr>
            <a:normAutofit/>
          </a:bodyPr>
          <a:lstStyle/>
          <a:p>
            <a:r>
              <a:rPr lang="en-US" dirty="0"/>
              <a:t>Nick Smith</a:t>
            </a:r>
            <a:r>
              <a:rPr lang="en-US" baseline="30000" dirty="0"/>
              <a:t>1</a:t>
            </a:r>
            <a:r>
              <a:rPr lang="en-US" dirty="0"/>
              <a:t>, Trevor Keenan</a:t>
            </a:r>
            <a:r>
              <a:rPr lang="en-US" baseline="30000" dirty="0"/>
              <a:t>2,3</a:t>
            </a:r>
            <a:r>
              <a:rPr lang="en-US" dirty="0"/>
              <a:t>, Qing Zhu</a:t>
            </a:r>
            <a:r>
              <a:rPr lang="en-US" baseline="30000" dirty="0"/>
              <a:t>3</a:t>
            </a:r>
            <a:r>
              <a:rPr lang="en-US" dirty="0"/>
              <a:t>, &amp; Bill Riley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baseline="30000" dirty="0"/>
              <a:t>1</a:t>
            </a:r>
            <a:r>
              <a:rPr lang="en-US" dirty="0"/>
              <a:t>Texas Tech University</a:t>
            </a:r>
          </a:p>
          <a:p>
            <a:r>
              <a:rPr lang="en-US" baseline="30000" dirty="0"/>
              <a:t>2</a:t>
            </a:r>
            <a:r>
              <a:rPr lang="en-US" dirty="0"/>
              <a:t>University of California Berkeley</a:t>
            </a:r>
          </a:p>
          <a:p>
            <a:r>
              <a:rPr lang="en-US" baseline="30000" dirty="0"/>
              <a:t>3</a:t>
            </a:r>
            <a:r>
              <a:rPr lang="en-US" dirty="0"/>
              <a:t>Lawrence Berkeley National Laboratory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238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A4D7D-296E-504A-9E08-6C58B1D8C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Biochemistry optimization: </a:t>
            </a:r>
            <a:r>
              <a:rPr lang="en-US" dirty="0">
                <a:solidFill>
                  <a:srgbClr val="002060"/>
                </a:solidFill>
              </a:rPr>
              <a:t>Coordination hypothesis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8A007C4-A122-794C-B75C-BDF98B54C89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8CABE87-59FE-F948-B175-60D0DB78048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F3EEF84-E533-7942-A016-286A82FB0E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0E331929-7092-0D44-A5DD-0B3654A9159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6171" y="2441750"/>
            <a:ext cx="4194738" cy="37505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85B2DB-D564-9C45-9909-9712E8154E5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2073668"/>
            <a:ext cx="1699146" cy="16991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4F37B2-0740-B84B-8E1B-83A175DB99B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2536" y="2060020"/>
            <a:ext cx="1712794" cy="17127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7910AF9-10A3-9749-BE99-6535A44D5CE2}"/>
              </a:ext>
            </a:extLst>
          </p:cNvPr>
          <p:cNvSpPr txBox="1"/>
          <p:nvPr/>
        </p:nvSpPr>
        <p:spPr>
          <a:xfrm>
            <a:off x="7294326" y="2441750"/>
            <a:ext cx="37467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Optimal setup = equal limitation by all factors</a:t>
            </a:r>
          </a:p>
        </p:txBody>
      </p:sp>
    </p:spTree>
    <p:extLst>
      <p:ext uri="{BB962C8B-B14F-4D97-AF65-F5344CB8AC3E}">
        <p14:creationId xmlns:p14="http://schemas.microsoft.com/office/powerpoint/2010/main" val="376193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59635" y="2099742"/>
            <a:ext cx="732168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i="1" dirty="0" err="1">
                <a:solidFill>
                  <a:srgbClr val="009051"/>
                </a:solidFill>
              </a:rPr>
              <a:t>A</a:t>
            </a:r>
            <a:r>
              <a:rPr lang="en-US" sz="7200" baseline="-25000" dirty="0" err="1">
                <a:solidFill>
                  <a:srgbClr val="009051"/>
                </a:solidFill>
              </a:rPr>
              <a:t>j</a:t>
            </a:r>
            <a:r>
              <a:rPr lang="en-US" sz="7200" dirty="0">
                <a:solidFill>
                  <a:srgbClr val="009051"/>
                </a:solidFill>
              </a:rPr>
              <a:t> = </a:t>
            </a:r>
            <a:r>
              <a:rPr lang="en-US" sz="7200" i="1" dirty="0">
                <a:solidFill>
                  <a:srgbClr val="009051"/>
                </a:solidFill>
              </a:rPr>
              <a:t>A</a:t>
            </a:r>
            <a:r>
              <a:rPr lang="en-US" sz="7200" baseline="-25000" dirty="0">
                <a:solidFill>
                  <a:srgbClr val="009051"/>
                </a:solidFill>
              </a:rPr>
              <a:t>c</a:t>
            </a:r>
          </a:p>
          <a:p>
            <a:r>
              <a:rPr lang="en-US" sz="7200" i="1" dirty="0" err="1">
                <a:solidFill>
                  <a:srgbClr val="009051"/>
                </a:solidFill>
              </a:rPr>
              <a:t>A</a:t>
            </a:r>
            <a:r>
              <a:rPr lang="en-US" sz="7200" baseline="-25000" dirty="0" err="1">
                <a:solidFill>
                  <a:srgbClr val="009051"/>
                </a:solidFill>
              </a:rPr>
              <a:t>j</a:t>
            </a:r>
            <a:r>
              <a:rPr lang="en-US" sz="7200" dirty="0">
                <a:solidFill>
                  <a:srgbClr val="009051"/>
                </a:solidFill>
              </a:rPr>
              <a:t> = </a:t>
            </a:r>
            <a:r>
              <a:rPr lang="en-US" sz="7200" i="1" dirty="0">
                <a:solidFill>
                  <a:srgbClr val="009051"/>
                </a:solidFill>
              </a:rPr>
              <a:t>f</a:t>
            </a:r>
            <a:r>
              <a:rPr lang="en-US" sz="7200" dirty="0">
                <a:solidFill>
                  <a:srgbClr val="009051"/>
                </a:solidFill>
              </a:rPr>
              <a:t>{light, T, CO</a:t>
            </a:r>
            <a:r>
              <a:rPr lang="en-US" sz="7200" baseline="-25000" dirty="0">
                <a:solidFill>
                  <a:srgbClr val="009051"/>
                </a:solidFill>
              </a:rPr>
              <a:t>2</a:t>
            </a:r>
            <a:r>
              <a:rPr lang="en-US" sz="7200" dirty="0">
                <a:solidFill>
                  <a:srgbClr val="009051"/>
                </a:solidFill>
              </a:rPr>
              <a:t>}</a:t>
            </a:r>
          </a:p>
          <a:p>
            <a:r>
              <a:rPr lang="en-US" sz="7200" i="1" dirty="0">
                <a:solidFill>
                  <a:srgbClr val="009051"/>
                </a:solidFill>
              </a:rPr>
              <a:t>A</a:t>
            </a:r>
            <a:r>
              <a:rPr lang="en-US" sz="7200" baseline="-25000" dirty="0">
                <a:solidFill>
                  <a:srgbClr val="009051"/>
                </a:solidFill>
              </a:rPr>
              <a:t>c</a:t>
            </a:r>
            <a:r>
              <a:rPr lang="en-US" sz="7200" dirty="0">
                <a:solidFill>
                  <a:srgbClr val="009051"/>
                </a:solidFill>
              </a:rPr>
              <a:t> = </a:t>
            </a:r>
            <a:r>
              <a:rPr lang="en-US" sz="7200" i="1" dirty="0">
                <a:solidFill>
                  <a:srgbClr val="009051"/>
                </a:solidFill>
              </a:rPr>
              <a:t>f</a:t>
            </a:r>
            <a:r>
              <a:rPr lang="en-US" sz="7200" dirty="0">
                <a:solidFill>
                  <a:srgbClr val="009051"/>
                </a:solidFill>
              </a:rPr>
              <a:t>{</a:t>
            </a:r>
            <a:r>
              <a:rPr lang="en-US" sz="7200" i="1" dirty="0" err="1">
                <a:solidFill>
                  <a:srgbClr val="009051"/>
                </a:solidFill>
              </a:rPr>
              <a:t>V</a:t>
            </a:r>
            <a:r>
              <a:rPr lang="en-US" sz="7200" baseline="-25000" dirty="0" err="1">
                <a:solidFill>
                  <a:srgbClr val="009051"/>
                </a:solidFill>
              </a:rPr>
              <a:t>cmax</a:t>
            </a:r>
            <a:r>
              <a:rPr lang="en-US" sz="7200" dirty="0">
                <a:solidFill>
                  <a:srgbClr val="009051"/>
                </a:solidFill>
              </a:rPr>
              <a:t>, T, CO</a:t>
            </a:r>
            <a:r>
              <a:rPr lang="en-US" sz="7200" baseline="-25000" dirty="0">
                <a:solidFill>
                  <a:srgbClr val="009051"/>
                </a:solidFill>
              </a:rPr>
              <a:t>2</a:t>
            </a:r>
            <a:r>
              <a:rPr lang="en-US" sz="7200" dirty="0">
                <a:solidFill>
                  <a:srgbClr val="009051"/>
                </a:solidFill>
              </a:rPr>
              <a:t>}</a:t>
            </a:r>
            <a:endParaRPr lang="en-US" sz="7200" i="1" dirty="0">
              <a:solidFill>
                <a:srgbClr val="009051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4B63BB0-3431-7F41-B60C-2A55689F64B3}"/>
              </a:ext>
            </a:extLst>
          </p:cNvPr>
          <p:cNvSpPr txBox="1"/>
          <p:nvPr/>
        </p:nvSpPr>
        <p:spPr>
          <a:xfrm>
            <a:off x="10285324" y="6488668"/>
            <a:ext cx="1906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DA72C6C-1DC1-9F4E-AF49-4837DD192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r>
              <a:rPr lang="en-US" sz="3600" dirty="0"/>
              <a:t>Optimally: </a:t>
            </a:r>
            <a:br>
              <a:rPr lang="en-US" sz="3600" dirty="0"/>
            </a:br>
            <a:r>
              <a:rPr lang="en-US" sz="3600" dirty="0"/>
              <a:t>electron transport-limited (</a:t>
            </a:r>
            <a:r>
              <a:rPr lang="en-US" sz="3600" i="1" dirty="0" err="1"/>
              <a:t>A</a:t>
            </a:r>
            <a:r>
              <a:rPr lang="en-US" sz="3600" baseline="-25000" dirty="0" err="1"/>
              <a:t>j</a:t>
            </a:r>
            <a:r>
              <a:rPr lang="en-US" sz="3600" dirty="0"/>
              <a:t>) = Rubisco-limited (</a:t>
            </a:r>
            <a:r>
              <a:rPr lang="en-US" sz="3600" i="1" dirty="0"/>
              <a:t>A</a:t>
            </a:r>
            <a:r>
              <a:rPr lang="en-US" sz="3600" baseline="-25000" dirty="0"/>
              <a:t>c</a:t>
            </a:r>
            <a:r>
              <a:rPr lang="en-US" sz="3600" dirty="0"/>
              <a:t>)</a:t>
            </a:r>
            <a:endParaRPr lang="en-US" sz="36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8355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38200" y="3301967"/>
            <a:ext cx="81803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i="1" dirty="0" err="1">
                <a:solidFill>
                  <a:srgbClr val="009051"/>
                </a:solidFill>
              </a:rPr>
              <a:t>V</a:t>
            </a:r>
            <a:r>
              <a:rPr lang="en-US" sz="7200" baseline="-25000" dirty="0" err="1">
                <a:solidFill>
                  <a:srgbClr val="009051"/>
                </a:solidFill>
              </a:rPr>
              <a:t>cmax</a:t>
            </a:r>
            <a:r>
              <a:rPr lang="en-US" sz="7200" baseline="-25000" dirty="0">
                <a:solidFill>
                  <a:srgbClr val="009051"/>
                </a:solidFill>
              </a:rPr>
              <a:t> </a:t>
            </a:r>
            <a:r>
              <a:rPr lang="en-US" sz="7200" dirty="0">
                <a:solidFill>
                  <a:srgbClr val="009051"/>
                </a:solidFill>
              </a:rPr>
              <a:t>= </a:t>
            </a:r>
            <a:r>
              <a:rPr lang="en-US" sz="7200" i="1" dirty="0">
                <a:solidFill>
                  <a:srgbClr val="009051"/>
                </a:solidFill>
              </a:rPr>
              <a:t>f </a:t>
            </a:r>
            <a:r>
              <a:rPr lang="en-US" sz="7200" dirty="0">
                <a:solidFill>
                  <a:srgbClr val="009051"/>
                </a:solidFill>
              </a:rPr>
              <a:t>{light, T, CO</a:t>
            </a:r>
            <a:r>
              <a:rPr lang="en-US" sz="7200" baseline="-25000" dirty="0">
                <a:solidFill>
                  <a:srgbClr val="009051"/>
                </a:solidFill>
              </a:rPr>
              <a:t>2</a:t>
            </a:r>
            <a:r>
              <a:rPr lang="en-US" sz="7200" dirty="0">
                <a:solidFill>
                  <a:srgbClr val="009051"/>
                </a:solidFill>
              </a:rPr>
              <a:t>}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4B63BB0-3431-7F41-B60C-2A55689F64B3}"/>
              </a:ext>
            </a:extLst>
          </p:cNvPr>
          <p:cNvSpPr txBox="1"/>
          <p:nvPr/>
        </p:nvSpPr>
        <p:spPr>
          <a:xfrm>
            <a:off x="10285324" y="6488668"/>
            <a:ext cx="1906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</a:t>
            </a:r>
          </a:p>
        </p:txBody>
      </p:sp>
    </p:spTree>
    <p:extLst>
      <p:ext uri="{BB962C8B-B14F-4D97-AF65-F5344CB8AC3E}">
        <p14:creationId xmlns:p14="http://schemas.microsoft.com/office/powerpoint/2010/main" val="11800627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E4EAD-F620-6A4F-B529-73999EB32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typical LSM photosynthesis scheme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9874AD-B073-714F-88ED-5564CAEBF3CF}"/>
              </a:ext>
            </a:extLst>
          </p:cNvPr>
          <p:cNvSpPr txBox="1"/>
          <p:nvPr/>
        </p:nvSpPr>
        <p:spPr>
          <a:xfrm>
            <a:off x="838200" y="4230808"/>
            <a:ext cx="16113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Soil 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9088D-7CEA-C246-B40D-2AF6572DD627}"/>
              </a:ext>
            </a:extLst>
          </p:cNvPr>
          <p:cNvSpPr txBox="1"/>
          <p:nvPr/>
        </p:nvSpPr>
        <p:spPr>
          <a:xfrm>
            <a:off x="4283708" y="4230805"/>
            <a:ext cx="17648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Leaf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E8E3A8-11D2-9F46-A963-6617717546C9}"/>
              </a:ext>
            </a:extLst>
          </p:cNvPr>
          <p:cNvSpPr txBox="1"/>
          <p:nvPr/>
        </p:nvSpPr>
        <p:spPr>
          <a:xfrm>
            <a:off x="7391240" y="4230805"/>
            <a:ext cx="39625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Photosynthesis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5CEF026-6B6B-394A-B680-45E8DC41B0C5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2449539" y="4646304"/>
            <a:ext cx="1834169" cy="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0A16B0F-D89B-6840-BFC7-AE04371E31B6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6048550" y="4646304"/>
            <a:ext cx="134269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1674CE5-A4BE-B74D-96BF-AA6ACE71F81E}"/>
              </a:ext>
            </a:extLst>
          </p:cNvPr>
          <p:cNvSpPr txBox="1"/>
          <p:nvPr/>
        </p:nvSpPr>
        <p:spPr>
          <a:xfrm>
            <a:off x="8330953" y="2216887"/>
            <a:ext cx="20831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Climate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AD83720-CB3A-0941-BBB2-7E721EBB99FD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9372520" y="3047884"/>
            <a:ext cx="0" cy="118292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913E846-54ED-4C4C-A43C-817B3CFFCE20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2F26B87-1974-D14E-8F0B-C65291CE614D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F3418F8-E33D-8C40-B6E1-8E16EB352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7592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E4EAD-F620-6A4F-B529-73999EB32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Least cost optimality model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E8E3A8-11D2-9F46-A963-6617717546C9}"/>
              </a:ext>
            </a:extLst>
          </p:cNvPr>
          <p:cNvSpPr txBox="1"/>
          <p:nvPr/>
        </p:nvSpPr>
        <p:spPr>
          <a:xfrm>
            <a:off x="7391240" y="4230805"/>
            <a:ext cx="39625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Photosynthesis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674CE5-A4BE-B74D-96BF-AA6ACE71F81E}"/>
              </a:ext>
            </a:extLst>
          </p:cNvPr>
          <p:cNvSpPr txBox="1"/>
          <p:nvPr/>
        </p:nvSpPr>
        <p:spPr>
          <a:xfrm>
            <a:off x="8330953" y="2216887"/>
            <a:ext cx="20831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Climate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AD83720-CB3A-0941-BBB2-7E721EBB99FD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9372520" y="3047884"/>
            <a:ext cx="0" cy="118292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78C2C659-6442-214A-ACB9-D668DB631E0F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7537051-6A64-3F42-82C5-35B11B53172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4C19E51-0E3E-184C-BA82-153FAC102A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B0D9419-ADB6-CA4D-97D1-9B97F13FC28E}"/>
              </a:ext>
            </a:extLst>
          </p:cNvPr>
          <p:cNvSpPr txBox="1"/>
          <p:nvPr/>
        </p:nvSpPr>
        <p:spPr>
          <a:xfrm>
            <a:off x="4283708" y="4230805"/>
            <a:ext cx="17648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Leaf 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259BE0B-FEA1-B24B-A642-BCDDA17315CC}"/>
              </a:ext>
            </a:extLst>
          </p:cNvPr>
          <p:cNvCxnSpPr>
            <a:cxnSpLocks/>
            <a:stCxn id="6" idx="1"/>
            <a:endCxn id="9" idx="3"/>
          </p:cNvCxnSpPr>
          <p:nvPr/>
        </p:nvCxnSpPr>
        <p:spPr>
          <a:xfrm flipH="1">
            <a:off x="6048550" y="4646304"/>
            <a:ext cx="134269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62421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212AFB5A-FB87-8342-855A-2808C80AFB7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0703" y="365125"/>
            <a:ext cx="5627692" cy="649864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285324" y="6488668"/>
            <a:ext cx="1906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F706BF3-709F-F146-B506-33E571A94375}"/>
              </a:ext>
            </a:extLst>
          </p:cNvPr>
          <p:cNvSpPr/>
          <p:nvPr/>
        </p:nvSpPr>
        <p:spPr>
          <a:xfrm>
            <a:off x="3111690" y="3466531"/>
            <a:ext cx="150125" cy="1091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3270B0-9492-EF41-AF52-F020B17DA688}"/>
              </a:ext>
            </a:extLst>
          </p:cNvPr>
          <p:cNvSpPr/>
          <p:nvPr/>
        </p:nvSpPr>
        <p:spPr>
          <a:xfrm>
            <a:off x="5761637" y="6252956"/>
            <a:ext cx="150125" cy="1091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73C0D0-3246-974E-A73A-B59D8A91CE09}"/>
              </a:ext>
            </a:extLst>
          </p:cNvPr>
          <p:cNvSpPr txBox="1"/>
          <p:nvPr/>
        </p:nvSpPr>
        <p:spPr>
          <a:xfrm>
            <a:off x="7713785" y="2895600"/>
            <a:ext cx="30831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Optimal </a:t>
            </a:r>
            <a:r>
              <a:rPr lang="en-US" sz="3600" i="1" dirty="0" err="1">
                <a:solidFill>
                  <a:srgbClr val="FF0000"/>
                </a:solidFill>
              </a:rPr>
              <a:t>V</a:t>
            </a:r>
            <a:r>
              <a:rPr lang="en-US" sz="3600" baseline="-25000" dirty="0" err="1">
                <a:solidFill>
                  <a:srgbClr val="FF0000"/>
                </a:solidFill>
              </a:rPr>
              <a:t>cmax</a:t>
            </a:r>
            <a:r>
              <a:rPr lang="en-US" sz="3600" dirty="0">
                <a:solidFill>
                  <a:srgbClr val="FF0000"/>
                </a:solidFill>
              </a:rPr>
              <a:t> is similar to observed values</a:t>
            </a:r>
          </a:p>
        </p:txBody>
      </p:sp>
    </p:spTree>
    <p:extLst>
      <p:ext uri="{BB962C8B-B14F-4D97-AF65-F5344CB8AC3E}">
        <p14:creationId xmlns:p14="http://schemas.microsoft.com/office/powerpoint/2010/main" val="19315039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051BA-B7CE-1548-BFA3-54CB91423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Optimality suggests that leaf nitrogen will decrease with warming and elevated CO</a:t>
            </a:r>
            <a:r>
              <a:rPr lang="en-US" baseline="-25000" dirty="0"/>
              <a:t>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899BD4-0F78-0740-BDB2-A6EB17345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8734" y="1828198"/>
            <a:ext cx="4544136" cy="48114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D89844-44B3-DA44-9CC6-FEF13DB64672}"/>
              </a:ext>
            </a:extLst>
          </p:cNvPr>
          <p:cNvSpPr txBox="1"/>
          <p:nvPr/>
        </p:nvSpPr>
        <p:spPr>
          <a:xfrm>
            <a:off x="9642263" y="6488668"/>
            <a:ext cx="2549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and Keenan (2020)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658C727-07E5-974B-B71F-42899AA7EA86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5B4BED6-C17E-C04F-B24D-6E0860924691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E676977-4B39-3B45-BF0F-83F54B16A7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539192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11893"/>
                </a:solidFill>
              </a:rPr>
              <a:t>Let’s run a model out into the future!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5807368-587D-D34F-A994-907F2E8C440D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C1F13F8-6C7C-3146-8EA6-5F016E86471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AF9BD03-72C0-F64E-A72A-829B1A4A0A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A34D8048-DB0D-EC4D-AB09-F63C32866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7965" y="4562475"/>
            <a:ext cx="6883400" cy="1397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111FB8-1A9A-D442-B1F6-B6E9C50CA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8843" y="4739899"/>
            <a:ext cx="1589122" cy="15891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DF275D4-6435-A747-AF99-74D85CF15688}"/>
              </a:ext>
            </a:extLst>
          </p:cNvPr>
          <p:cNvSpPr txBox="1"/>
          <p:nvPr/>
        </p:nvSpPr>
        <p:spPr>
          <a:xfrm>
            <a:off x="3097488" y="6329021"/>
            <a:ext cx="1731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Qing Zhu (LBNL)</a:t>
            </a:r>
          </a:p>
        </p:txBody>
      </p:sp>
    </p:spTree>
    <p:extLst>
      <p:ext uri="{BB962C8B-B14F-4D97-AF65-F5344CB8AC3E}">
        <p14:creationId xmlns:p14="http://schemas.microsoft.com/office/powerpoint/2010/main" val="4357029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8869-8FF7-4543-B58D-0618C478D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Optimal photosynthesis increases in future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F31092A-B799-634A-BFF6-63FC2190691F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40B93AA-9540-2549-AA31-8885301C22F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DBB2387-7B38-6943-ADE8-B2E5A70E26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182B0B5-A3ED-A241-9C54-6816DCD3A84B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002664-493E-564F-91D5-99B2C5F6B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274" y="1804873"/>
            <a:ext cx="4911451" cy="5053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DA1B40A-FAD6-1241-B79F-3F7C83870600}"/>
              </a:ext>
            </a:extLst>
          </p:cNvPr>
          <p:cNvSpPr txBox="1"/>
          <p:nvPr/>
        </p:nvSpPr>
        <p:spPr>
          <a:xfrm>
            <a:off x="8524687" y="2285601"/>
            <a:ext cx="340048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Net Photosynthesis</a:t>
            </a:r>
          </a:p>
        </p:txBody>
      </p:sp>
    </p:spTree>
    <p:extLst>
      <p:ext uri="{BB962C8B-B14F-4D97-AF65-F5344CB8AC3E}">
        <p14:creationId xmlns:p14="http://schemas.microsoft.com/office/powerpoint/2010/main" val="42394378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8869-8FF7-4543-B58D-0618C478D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Optimal photosynthesis increases in future </a:t>
            </a:r>
            <a:br>
              <a:rPr lang="en-US" dirty="0"/>
            </a:br>
            <a:r>
              <a:rPr lang="en-US" dirty="0">
                <a:solidFill>
                  <a:srgbClr val="011893"/>
                </a:solidFill>
              </a:rPr>
              <a:t>(at lower nutrient use)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E3A9A4C-55CF-E14C-A1FD-272A03DA8D2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0DF5217-A703-7B45-B650-3F7EEFA5834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4538A7F-7374-C940-B34F-93D34D6DF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F76CD3E-CCBD-3B4A-A73B-94C6CA7ECE6B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3BC23B-E3DA-FE44-B490-176DF36E8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274" y="1804872"/>
            <a:ext cx="4911451" cy="5053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E3A94D-2FD4-AD4F-A6FE-F99B4EB27ADC}"/>
              </a:ext>
            </a:extLst>
          </p:cNvPr>
          <p:cNvSpPr txBox="1"/>
          <p:nvPr/>
        </p:nvSpPr>
        <p:spPr>
          <a:xfrm>
            <a:off x="8524687" y="2285601"/>
            <a:ext cx="340048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Net Photosynthesis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41331F-F234-F24C-A17C-7DFBA6F7EC5D}"/>
              </a:ext>
            </a:extLst>
          </p:cNvPr>
          <p:cNvSpPr txBox="1"/>
          <p:nvPr/>
        </p:nvSpPr>
        <p:spPr>
          <a:xfrm>
            <a:off x="8524686" y="5562502"/>
            <a:ext cx="2434064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9300"/>
                </a:solidFill>
              </a:rPr>
              <a:t>Leaf Nitrogen</a:t>
            </a:r>
          </a:p>
        </p:txBody>
      </p:sp>
    </p:spTree>
    <p:extLst>
      <p:ext uri="{BB962C8B-B14F-4D97-AF65-F5344CB8AC3E}">
        <p14:creationId xmlns:p14="http://schemas.microsoft.com/office/powerpoint/2010/main" val="3201561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85F67-CB9E-8147-944E-9CF77848A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connects carbon and nutrient cycles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59E436-54C6-A94A-8CD3-2396A05BB1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732"/>
          <a:stretch/>
        </p:blipFill>
        <p:spPr>
          <a:xfrm>
            <a:off x="2603200" y="1690688"/>
            <a:ext cx="7096455" cy="49421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763BFD-9A43-5243-9929-FAA83BF670FA}"/>
              </a:ext>
            </a:extLst>
          </p:cNvPr>
          <p:cNvSpPr txBox="1"/>
          <p:nvPr/>
        </p:nvSpPr>
        <p:spPr>
          <a:xfrm>
            <a:off x="10174140" y="6488668"/>
            <a:ext cx="2017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Walker et al. (2020)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B8B2A65-C655-E049-BD7F-70016EA6E425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AAE3799-FFBB-834E-912F-9EAF7AE337CB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CFEBEEA-F793-EB4E-99A3-212941E73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254810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8869-8FF7-4543-B58D-0618C478D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Optimal photosynthesis increases in future </a:t>
            </a:r>
            <a:br>
              <a:rPr lang="en-US" dirty="0"/>
            </a:br>
            <a:r>
              <a:rPr lang="en-US" dirty="0">
                <a:solidFill>
                  <a:srgbClr val="011893"/>
                </a:solidFill>
              </a:rPr>
              <a:t>(at lower nutrient use)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E3A9A4C-55CF-E14C-A1FD-272A03DA8D2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0DF5217-A703-7B45-B650-3F7EEFA5834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4538A7F-7374-C940-B34F-93D34D6DF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F76CD3E-CCBD-3B4A-A73B-94C6CA7ECE6B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3BC23B-E3DA-FE44-B490-176DF36E8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274" y="1804872"/>
            <a:ext cx="4911451" cy="5053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E3A94D-2FD4-AD4F-A6FE-F99B4EB27ADC}"/>
              </a:ext>
            </a:extLst>
          </p:cNvPr>
          <p:cNvSpPr txBox="1"/>
          <p:nvPr/>
        </p:nvSpPr>
        <p:spPr>
          <a:xfrm>
            <a:off x="8524687" y="2285601"/>
            <a:ext cx="340048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Net Photosynthesis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41331F-F234-F24C-A17C-7DFBA6F7EC5D}"/>
              </a:ext>
            </a:extLst>
          </p:cNvPr>
          <p:cNvSpPr txBox="1"/>
          <p:nvPr/>
        </p:nvSpPr>
        <p:spPr>
          <a:xfrm>
            <a:off x="8524686" y="5562502"/>
            <a:ext cx="2434064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9300"/>
                </a:solidFill>
              </a:rPr>
              <a:t>Leaf Nitrogen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3ADDD8-61C9-834F-B584-C4E045602D58}"/>
              </a:ext>
            </a:extLst>
          </p:cNvPr>
          <p:cNvSpPr txBox="1"/>
          <p:nvPr/>
        </p:nvSpPr>
        <p:spPr>
          <a:xfrm>
            <a:off x="455087" y="2870376"/>
            <a:ext cx="26356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Base ELM shows &lt;5% change in leaf N</a:t>
            </a:r>
          </a:p>
        </p:txBody>
      </p:sp>
    </p:spTree>
    <p:extLst>
      <p:ext uri="{BB962C8B-B14F-4D97-AF65-F5344CB8AC3E}">
        <p14:creationId xmlns:p14="http://schemas.microsoft.com/office/powerpoint/2010/main" val="22139990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EAE62-5D7B-9141-ADC9-2AB2A7625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this matter?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60665-FD7D-064C-935E-C89CB50D15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5971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3C184-A202-8440-B91E-9B9F287CD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progressive nutrient limitation may be overestimated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F34427-790C-D746-BAF2-7760755EB66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2103"/>
          <a:stretch/>
        </p:blipFill>
        <p:spPr>
          <a:xfrm>
            <a:off x="838199" y="2053210"/>
            <a:ext cx="6886433" cy="41784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BCA37C-780A-B845-90C4-215B49B916D9}"/>
              </a:ext>
            </a:extLst>
          </p:cNvPr>
          <p:cNvSpPr txBox="1"/>
          <p:nvPr/>
        </p:nvSpPr>
        <p:spPr>
          <a:xfrm>
            <a:off x="7570614" y="3980270"/>
            <a:ext cx="37831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“Nutrient limitation” simulations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7BF078-A951-3B41-84E9-881603994C86}"/>
              </a:ext>
            </a:extLst>
          </p:cNvPr>
          <p:cNvSpPr txBox="1"/>
          <p:nvPr/>
        </p:nvSpPr>
        <p:spPr>
          <a:xfrm>
            <a:off x="7570614" y="3328560"/>
            <a:ext cx="3647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“No limitation” simulation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9334CB-8E57-7A4E-BB19-F79FD5AD52DF}"/>
              </a:ext>
            </a:extLst>
          </p:cNvPr>
          <p:cNvSpPr txBox="1"/>
          <p:nvPr/>
        </p:nvSpPr>
        <p:spPr>
          <a:xfrm>
            <a:off x="10144708" y="6488668"/>
            <a:ext cx="2047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Weider et al. (2015)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C2C5AE9-36B0-0048-8DE7-14A45C2543F7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05DAD13-14EF-AF41-ACD0-1656D15C9B5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06F0CD2-5305-E44F-A23C-4C70736DD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08822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19DE7-75D5-BC46-B9B4-926BBB736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progressive nutrient limitation may be overestimated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91CBF-95D4-214C-9658-6B648AEF55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Future elevated temperature and CO</a:t>
            </a:r>
            <a:r>
              <a:rPr lang="en-US" baseline="-25000" dirty="0"/>
              <a:t>2</a:t>
            </a:r>
            <a:r>
              <a:rPr lang="en-US" dirty="0"/>
              <a:t> should decrease leaf nutrient demand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2D0F48-1ED7-DA4B-875D-344B38FA17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9786" y="2634018"/>
            <a:ext cx="3783084" cy="40056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D87F60-5609-2440-BB51-181E805355F8}"/>
              </a:ext>
            </a:extLst>
          </p:cNvPr>
          <p:cNvSpPr txBox="1"/>
          <p:nvPr/>
        </p:nvSpPr>
        <p:spPr>
          <a:xfrm>
            <a:off x="9642263" y="6488668"/>
            <a:ext cx="2549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and Keenan (2020)</a:t>
            </a:r>
          </a:p>
        </p:txBody>
      </p:sp>
    </p:spTree>
    <p:extLst>
      <p:ext uri="{BB962C8B-B14F-4D97-AF65-F5344CB8AC3E}">
        <p14:creationId xmlns:p14="http://schemas.microsoft.com/office/powerpoint/2010/main" val="19001095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19DE7-75D5-BC46-B9B4-926BBB736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progressive nutrient limitation may be overestimated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91CBF-95D4-214C-9658-6B648AEF55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Future elevated temperature and CO</a:t>
            </a:r>
            <a:r>
              <a:rPr lang="en-US" baseline="-25000" dirty="0"/>
              <a:t>2</a:t>
            </a:r>
            <a:r>
              <a:rPr lang="en-US" dirty="0"/>
              <a:t> should decrease leaf nutrient demand</a:t>
            </a:r>
          </a:p>
          <a:p>
            <a:r>
              <a:rPr lang="en-US" dirty="0"/>
              <a:t>“Extra” nutrients could be used to build new tissues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80008A-FDBB-1E41-B738-9AC58219C2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931" y="3821275"/>
            <a:ext cx="8002137" cy="249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3589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19DE7-75D5-BC46-B9B4-926BBB736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progressive nutrient limitation may be overestimated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91CBF-95D4-214C-9658-6B648AEF55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Future elevated temperature and CO</a:t>
            </a:r>
            <a:r>
              <a:rPr lang="en-US" baseline="-25000" dirty="0"/>
              <a:t>2</a:t>
            </a:r>
            <a:r>
              <a:rPr lang="en-US" dirty="0"/>
              <a:t> should decrease leaf nutrient demand</a:t>
            </a:r>
          </a:p>
          <a:p>
            <a:r>
              <a:rPr lang="en-US" dirty="0"/>
              <a:t>“Extra” nutrients could be used to build new tissues</a:t>
            </a:r>
          </a:p>
          <a:p>
            <a:r>
              <a:rPr lang="en-US" dirty="0"/>
              <a:t>This may reduce the magnitude of PNL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D03131-C5D9-6548-AB25-4A26EEAAE28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2103"/>
          <a:stretch/>
        </p:blipFill>
        <p:spPr>
          <a:xfrm>
            <a:off x="2136772" y="3985507"/>
            <a:ext cx="4135272" cy="25091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76AE2C-3324-C640-A627-E8A6428B7E5E}"/>
              </a:ext>
            </a:extLst>
          </p:cNvPr>
          <p:cNvSpPr txBox="1"/>
          <p:nvPr/>
        </p:nvSpPr>
        <p:spPr>
          <a:xfrm>
            <a:off x="6272044" y="5218139"/>
            <a:ext cx="4468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“Nutrient limitation” simulations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C8C4AA-F17B-BD49-A964-C3CC46DDDEA3}"/>
              </a:ext>
            </a:extLst>
          </p:cNvPr>
          <p:cNvSpPr txBox="1"/>
          <p:nvPr/>
        </p:nvSpPr>
        <p:spPr>
          <a:xfrm>
            <a:off x="6272044" y="4601823"/>
            <a:ext cx="3647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“No limitation” simulation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BF90FE-AAEC-8944-8E5C-02E6B3B66640}"/>
              </a:ext>
            </a:extLst>
          </p:cNvPr>
          <p:cNvSpPr txBox="1"/>
          <p:nvPr/>
        </p:nvSpPr>
        <p:spPr>
          <a:xfrm>
            <a:off x="10194815" y="6494650"/>
            <a:ext cx="2047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Weider et al. (2015)</a:t>
            </a:r>
          </a:p>
        </p:txBody>
      </p:sp>
    </p:spTree>
    <p:extLst>
      <p:ext uri="{BB962C8B-B14F-4D97-AF65-F5344CB8AC3E}">
        <p14:creationId xmlns:p14="http://schemas.microsoft.com/office/powerpoint/2010/main" val="7284995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1238178"/>
          </a:xfrm>
        </p:spPr>
        <p:txBody>
          <a:bodyPr/>
          <a:lstStyle/>
          <a:p>
            <a:r>
              <a:rPr lang="en-US" dirty="0">
                <a:solidFill>
                  <a:srgbClr val="011893"/>
                </a:solidFill>
              </a:rPr>
              <a:t>Let’s check this with a model!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5807368-587D-D34F-A994-907F2E8C440D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C1F13F8-6C7C-3146-8EA6-5F016E86471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AF9BD03-72C0-F64E-A72A-829B1A4A0A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A34D8048-DB0D-EC4D-AB09-F63C32866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7965" y="4562475"/>
            <a:ext cx="6883400" cy="1397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111FB8-1A9A-D442-B1F6-B6E9C50CA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8843" y="4739899"/>
            <a:ext cx="1589122" cy="15891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DF275D4-6435-A747-AF99-74D85CF15688}"/>
              </a:ext>
            </a:extLst>
          </p:cNvPr>
          <p:cNvSpPr txBox="1"/>
          <p:nvPr/>
        </p:nvSpPr>
        <p:spPr>
          <a:xfrm>
            <a:off x="3097488" y="6329021"/>
            <a:ext cx="1731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Qing Zhu (LBNL)</a:t>
            </a:r>
          </a:p>
        </p:txBody>
      </p:sp>
    </p:spTree>
    <p:extLst>
      <p:ext uri="{BB962C8B-B14F-4D97-AF65-F5344CB8AC3E}">
        <p14:creationId xmlns:p14="http://schemas.microsoft.com/office/powerpoint/2010/main" val="20301982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A8EC4-116C-A649-9E01-31A49F8D1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ELM biogeochemistry runs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39791-AE2F-184E-A312-8EADECFF99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Optimal photosynthetic coordination determines leaf nutrient demand</a:t>
            </a:r>
          </a:p>
          <a:p>
            <a:r>
              <a:rPr lang="en-US" dirty="0"/>
              <a:t>Using available nutrients, plants try to meet this demand</a:t>
            </a:r>
          </a:p>
          <a:p>
            <a:pPr lvl="1"/>
            <a:r>
              <a:rPr lang="en-US" dirty="0"/>
              <a:t>If demand cannot be met, leaves are purged</a:t>
            </a:r>
          </a:p>
          <a:p>
            <a:pPr lvl="1"/>
            <a:r>
              <a:rPr lang="en-US" dirty="0"/>
              <a:t>If demand is met, any excess nutrients are used to build new tissue using ELM’s optimal allocation scheme</a:t>
            </a:r>
          </a:p>
          <a:p>
            <a:r>
              <a:rPr lang="en-US" dirty="0"/>
              <a:t>Allocation, but not photosynthetic nutrient demand, varies by PFT</a:t>
            </a:r>
          </a:p>
          <a:p>
            <a:r>
              <a:rPr lang="en-US" dirty="0"/>
              <a:t>Simulations done with and without calculated nutrient savings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B3EF1A-16EE-044D-B5D4-DA05B4269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386" y="5461000"/>
            <a:ext cx="68834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0108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ECDB-7E12-B147-AD01-89DD9A743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Nutrient savings does not impact leaf photosynthesis</a:t>
            </a:r>
          </a:p>
        </p:txBody>
      </p:sp>
    </p:spTree>
    <p:extLst>
      <p:ext uri="{BB962C8B-B14F-4D97-AF65-F5344CB8AC3E}">
        <p14:creationId xmlns:p14="http://schemas.microsoft.com/office/powerpoint/2010/main" val="10073280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91889-DEC0-784D-A527-56DB5F4B3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Nutrient savings is used to build new tissues, increasing NPP</a:t>
            </a:r>
          </a:p>
        </p:txBody>
      </p:sp>
    </p:spTree>
    <p:extLst>
      <p:ext uri="{BB962C8B-B14F-4D97-AF65-F5344CB8AC3E}">
        <p14:creationId xmlns:p14="http://schemas.microsoft.com/office/powerpoint/2010/main" val="759219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85F67-CB9E-8147-944E-9CF77848A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connects carbon and nutrient cycles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59E436-54C6-A94A-8CD3-2396A05BB1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732"/>
          <a:stretch/>
        </p:blipFill>
        <p:spPr>
          <a:xfrm>
            <a:off x="2603200" y="1690688"/>
            <a:ext cx="7096455" cy="494212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2857D2B-DF51-694E-8E66-8AD7EBED97A7}"/>
              </a:ext>
            </a:extLst>
          </p:cNvPr>
          <p:cNvSpPr/>
          <p:nvPr/>
        </p:nvSpPr>
        <p:spPr>
          <a:xfrm>
            <a:off x="3821373" y="1690688"/>
            <a:ext cx="2811439" cy="2622005"/>
          </a:xfrm>
          <a:prstGeom prst="rect">
            <a:avLst/>
          </a:prstGeom>
          <a:noFill/>
          <a:ln w="762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23B8B2-D6EF-5746-868C-806DFA386A19}"/>
              </a:ext>
            </a:extLst>
          </p:cNvPr>
          <p:cNvSpPr txBox="1"/>
          <p:nvPr/>
        </p:nvSpPr>
        <p:spPr>
          <a:xfrm>
            <a:off x="10174140" y="6488668"/>
            <a:ext cx="2017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Walker et al. (2020)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8ADDDD4-54A8-1C41-BCCB-D1B0E415CC33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52A75B5-9CB4-4646-BC35-375EC41D49C0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38A5641-A861-C44D-926C-6419F6B0E4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22284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CD7B9-4AF5-5547-8B6B-45650CDE2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ACE95-6DB1-1F41-8896-3726BAEC09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Photosynthetic N demand is reduced under future elevated CO</a:t>
            </a:r>
            <a:r>
              <a:rPr lang="en-US" baseline="-25000" dirty="0"/>
              <a:t>2</a:t>
            </a:r>
            <a:r>
              <a:rPr lang="en-US" dirty="0"/>
              <a:t> and temperature</a:t>
            </a:r>
          </a:p>
          <a:p>
            <a:r>
              <a:rPr lang="en-US" dirty="0"/>
              <a:t>Least cost optimality theory can predict this</a:t>
            </a:r>
          </a:p>
          <a:p>
            <a:r>
              <a:rPr lang="en-US" dirty="0"/>
              <a:t>The theory can (and should) be incorporated into ESMs</a:t>
            </a:r>
          </a:p>
          <a:p>
            <a:r>
              <a:rPr lang="en-US" dirty="0"/>
              <a:t>Progressive nitrogen limitation will likely not be as strong as current models predict</a:t>
            </a:r>
          </a:p>
        </p:txBody>
      </p:sp>
    </p:spTree>
    <p:extLst>
      <p:ext uri="{BB962C8B-B14F-4D97-AF65-F5344CB8AC3E}">
        <p14:creationId xmlns:p14="http://schemas.microsoft.com/office/powerpoint/2010/main" val="16554345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24"/>
          <a:stretch/>
        </p:blipFill>
        <p:spPr>
          <a:xfrm>
            <a:off x="1524000" y="365124"/>
            <a:ext cx="9144000" cy="6492875"/>
          </a:xfrm>
          <a:prstGeom prst="rect">
            <a:avLst/>
          </a:prstGeom>
        </p:spPr>
      </p:pic>
      <p:sp>
        <p:nvSpPr>
          <p:cNvPr id="4" name="Oval Callout 3"/>
          <p:cNvSpPr/>
          <p:nvPr/>
        </p:nvSpPr>
        <p:spPr>
          <a:xfrm>
            <a:off x="7812741" y="2286000"/>
            <a:ext cx="2070847" cy="1452282"/>
          </a:xfrm>
          <a:prstGeom prst="wedgeEllipseCallout">
            <a:avLst>
              <a:gd name="adj1" fmla="val -76028"/>
              <a:gd name="adj2" fmla="val 84722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Thanks!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24F0BB1-5183-D24C-9A32-AECF3E7CDD10}"/>
              </a:ext>
            </a:extLst>
          </p:cNvPr>
          <p:cNvSpPr txBox="1"/>
          <p:nvPr/>
        </p:nvSpPr>
        <p:spPr>
          <a:xfrm>
            <a:off x="1688166" y="715256"/>
            <a:ext cx="8235781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/>
              <a:t>Presentation available at:</a:t>
            </a:r>
          </a:p>
          <a:p>
            <a:r>
              <a:rPr lang="en-US" sz="2800" dirty="0" err="1"/>
              <a:t>www.github.com</a:t>
            </a:r>
            <a:r>
              <a:rPr lang="en-US" sz="2800" dirty="0"/>
              <a:t>/</a:t>
            </a:r>
            <a:r>
              <a:rPr lang="en-US" sz="2800" dirty="0" err="1"/>
              <a:t>SmithEcophysLab</a:t>
            </a:r>
            <a:r>
              <a:rPr lang="en-US" sz="2800" dirty="0"/>
              <a:t>/</a:t>
            </a:r>
            <a:r>
              <a:rPr lang="en-US" sz="2800"/>
              <a:t>seminar/agu_</a:t>
            </a:r>
            <a:r>
              <a:rPr lang="en-US" sz="2800" dirty="0"/>
              <a:t>2020</a:t>
            </a:r>
          </a:p>
        </p:txBody>
      </p:sp>
    </p:spTree>
    <p:extLst>
      <p:ext uri="{BB962C8B-B14F-4D97-AF65-F5344CB8AC3E}">
        <p14:creationId xmlns:p14="http://schemas.microsoft.com/office/powerpoint/2010/main" val="1675542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E4EAD-F620-6A4F-B529-73999EB32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typical LSM photosynthesis scheme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9874AD-B073-714F-88ED-5564CAEBF3CF}"/>
              </a:ext>
            </a:extLst>
          </p:cNvPr>
          <p:cNvSpPr txBox="1"/>
          <p:nvPr/>
        </p:nvSpPr>
        <p:spPr>
          <a:xfrm>
            <a:off x="838200" y="4230808"/>
            <a:ext cx="16113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Soil 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9088D-7CEA-C246-B40D-2AF6572DD627}"/>
              </a:ext>
            </a:extLst>
          </p:cNvPr>
          <p:cNvSpPr txBox="1"/>
          <p:nvPr/>
        </p:nvSpPr>
        <p:spPr>
          <a:xfrm>
            <a:off x="4283708" y="4230805"/>
            <a:ext cx="17648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Leaf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E8E3A8-11D2-9F46-A963-6617717546C9}"/>
              </a:ext>
            </a:extLst>
          </p:cNvPr>
          <p:cNvSpPr txBox="1"/>
          <p:nvPr/>
        </p:nvSpPr>
        <p:spPr>
          <a:xfrm>
            <a:off x="7391240" y="4230805"/>
            <a:ext cx="39625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Photosynthesis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5CEF026-6B6B-394A-B680-45E8DC41B0C5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2449539" y="4646304"/>
            <a:ext cx="1834169" cy="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0A16B0F-D89B-6840-BFC7-AE04371E31B6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6048550" y="4646304"/>
            <a:ext cx="134269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1674CE5-A4BE-B74D-96BF-AA6ACE71F81E}"/>
              </a:ext>
            </a:extLst>
          </p:cNvPr>
          <p:cNvSpPr txBox="1"/>
          <p:nvPr/>
        </p:nvSpPr>
        <p:spPr>
          <a:xfrm>
            <a:off x="8330953" y="2216887"/>
            <a:ext cx="20831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Climate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AD83720-CB3A-0941-BBB2-7E721EBB99FD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9372520" y="3047884"/>
            <a:ext cx="0" cy="118292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913E846-54ED-4C4C-A43C-817B3CFFCE20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2F26B87-1974-D14E-8F0B-C65291CE614D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F3418F8-E33D-8C40-B6E1-8E16EB352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6177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59A482-D1AE-EB47-9AD0-7E2ACD91DF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566"/>
          <a:stretch/>
        </p:blipFill>
        <p:spPr>
          <a:xfrm>
            <a:off x="205375" y="-4207"/>
            <a:ext cx="4366625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32DC264-B1D4-5A4C-B89A-F9B7699629F7}"/>
              </a:ext>
            </a:extLst>
          </p:cNvPr>
          <p:cNvSpPr txBox="1"/>
          <p:nvPr/>
        </p:nvSpPr>
        <p:spPr>
          <a:xfrm>
            <a:off x="10229155" y="6488668"/>
            <a:ext cx="1962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Kattge</a:t>
            </a:r>
            <a:r>
              <a:rPr lang="en-US" dirty="0"/>
              <a:t> et al. (2009)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DCFA955-AD86-C240-9A64-2CA0256C0DD4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2773DE4-FFC6-FE44-9A44-F5747E3CFB0D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1C4F36D-4B74-084E-9AEB-B3C0CD56D7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3970996-7745-614A-BE65-37A5FD3842CC}"/>
              </a:ext>
            </a:extLst>
          </p:cNvPr>
          <p:cNvSpPr txBox="1"/>
          <p:nvPr/>
        </p:nvSpPr>
        <p:spPr>
          <a:xfrm>
            <a:off x="5819711" y="2183641"/>
            <a:ext cx="539086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Photosynthesis tends to scale with leaf N</a:t>
            </a:r>
          </a:p>
        </p:txBody>
      </p:sp>
    </p:spTree>
    <p:extLst>
      <p:ext uri="{BB962C8B-B14F-4D97-AF65-F5344CB8AC3E}">
        <p14:creationId xmlns:p14="http://schemas.microsoft.com/office/powerpoint/2010/main" val="4179142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3C184-A202-8440-B91E-9B9F287CD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Nutrients thus provide constraints on future productivity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F34427-790C-D746-BAF2-7760755EB66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2103"/>
          <a:stretch/>
        </p:blipFill>
        <p:spPr>
          <a:xfrm>
            <a:off x="838199" y="2053210"/>
            <a:ext cx="6886433" cy="41784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BCA37C-780A-B845-90C4-215B49B916D9}"/>
              </a:ext>
            </a:extLst>
          </p:cNvPr>
          <p:cNvSpPr txBox="1"/>
          <p:nvPr/>
        </p:nvSpPr>
        <p:spPr>
          <a:xfrm>
            <a:off x="7570614" y="3980270"/>
            <a:ext cx="37831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“Nutrient limitation” simulations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7BF078-A951-3B41-84E9-881603994C86}"/>
              </a:ext>
            </a:extLst>
          </p:cNvPr>
          <p:cNvSpPr txBox="1"/>
          <p:nvPr/>
        </p:nvSpPr>
        <p:spPr>
          <a:xfrm>
            <a:off x="7570614" y="3328560"/>
            <a:ext cx="3647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“No limitation” simulation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9334CB-8E57-7A4E-BB19-F79FD5AD52DF}"/>
              </a:ext>
            </a:extLst>
          </p:cNvPr>
          <p:cNvSpPr txBox="1"/>
          <p:nvPr/>
        </p:nvSpPr>
        <p:spPr>
          <a:xfrm>
            <a:off x="10144708" y="6488668"/>
            <a:ext cx="2047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Weider et al. (2015)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C2C5AE9-36B0-0048-8DE7-14A45C2543F7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05DAD13-14EF-AF41-ACD0-1656D15C9B5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06F0CD2-5305-E44F-A23C-4C70736DD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79041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5B51A-F277-AC4C-98AE-D38F4054E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That is, if leaves cannot get needed nutrients, future CO</a:t>
            </a:r>
            <a:r>
              <a:rPr lang="en-US" baseline="-25000" dirty="0"/>
              <a:t>2</a:t>
            </a:r>
            <a:r>
              <a:rPr lang="en-US" dirty="0"/>
              <a:t> fertilization of photosynthesis may be constrained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811F20-9A4F-7446-97DA-077F233948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335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EF8B6-FCFB-E44A-84DC-CE6154225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Some evidence suggests photosynthetic downregulation is partly determined by photosynthesis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D9D5025-CED5-CE4D-9FB0-5E8687EDEBC8}"/>
              </a:ext>
            </a:extLst>
          </p:cNvPr>
          <p:cNvGrpSpPr/>
          <p:nvPr/>
        </p:nvGrpSpPr>
        <p:grpSpPr>
          <a:xfrm>
            <a:off x="3311856" y="2169994"/>
            <a:ext cx="5568287" cy="4435522"/>
            <a:chOff x="6157394" y="1432848"/>
            <a:chExt cx="5568287" cy="443552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1C05E6F-6DDC-004F-98F0-50EF89CBF5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21" t="12807" r="7285" b="17897"/>
            <a:stretch/>
          </p:blipFill>
          <p:spPr>
            <a:xfrm>
              <a:off x="6157394" y="1432848"/>
              <a:ext cx="5568287" cy="4435522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C8DBF28-C8D3-F545-ABC9-0DBEFCEB39B8}"/>
                </a:ext>
              </a:extLst>
            </p:cNvPr>
            <p:cNvSpPr txBox="1"/>
            <p:nvPr/>
          </p:nvSpPr>
          <p:spPr>
            <a:xfrm>
              <a:off x="9730801" y="3962916"/>
              <a:ext cx="13019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mean: -15%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9A639E2C-2FF9-404C-A735-260737D4A564}"/>
              </a:ext>
            </a:extLst>
          </p:cNvPr>
          <p:cNvSpPr/>
          <p:nvPr/>
        </p:nvSpPr>
        <p:spPr>
          <a:xfrm>
            <a:off x="6687403" y="2756848"/>
            <a:ext cx="1965278" cy="30980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56D4C0-8EB9-DF46-A0F4-7745E0D71226}"/>
              </a:ext>
            </a:extLst>
          </p:cNvPr>
          <p:cNvSpPr/>
          <p:nvPr/>
        </p:nvSpPr>
        <p:spPr>
          <a:xfrm>
            <a:off x="6885263" y="6140355"/>
            <a:ext cx="1965278" cy="6027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34FE0B-C506-BC4F-B567-8E8B869A598A}"/>
              </a:ext>
            </a:extLst>
          </p:cNvPr>
          <p:cNvSpPr txBox="1"/>
          <p:nvPr/>
        </p:nvSpPr>
        <p:spPr>
          <a:xfrm>
            <a:off x="9642263" y="6488668"/>
            <a:ext cx="2549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and Keenan (2020)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C35EE63-985B-F946-9B28-E55373F9333A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DBFF448-04E6-424B-A7D0-05CEEB8A698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88CCC38-E120-8B46-97EB-B08357E3C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30057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EF8B6-FCFB-E44A-84DC-CE6154225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is another explanation for this effect: </a:t>
            </a:r>
            <a:r>
              <a:rPr lang="en-US" dirty="0">
                <a:solidFill>
                  <a:srgbClr val="002060"/>
                </a:solidFill>
              </a:rPr>
              <a:t>photosynthetic optimality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C05E6F-6DDC-004F-98F0-50EF89CBF5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1" t="12807" r="7285" b="17897"/>
          <a:stretch/>
        </p:blipFill>
        <p:spPr>
          <a:xfrm>
            <a:off x="3311856" y="2169994"/>
            <a:ext cx="5568287" cy="44355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234FE0B-C506-BC4F-B567-8E8B869A598A}"/>
              </a:ext>
            </a:extLst>
          </p:cNvPr>
          <p:cNvSpPr txBox="1"/>
          <p:nvPr/>
        </p:nvSpPr>
        <p:spPr>
          <a:xfrm>
            <a:off x="9642263" y="6488668"/>
            <a:ext cx="2549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and Keenan (2020)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4E6F65-7734-A745-89E5-8B57EBC6FA5D}"/>
              </a:ext>
            </a:extLst>
          </p:cNvPr>
          <p:cNvSpPr txBox="1"/>
          <p:nvPr/>
        </p:nvSpPr>
        <p:spPr>
          <a:xfrm>
            <a:off x="5645068" y="4974771"/>
            <a:ext cx="15872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9051"/>
                </a:solidFill>
              </a:rPr>
              <a:t>(</a:t>
            </a:r>
            <a:r>
              <a:rPr lang="en-US" sz="2800" b="1" i="1" dirty="0">
                <a:solidFill>
                  <a:srgbClr val="009051"/>
                </a:solidFill>
              </a:rPr>
              <a:t>P</a:t>
            </a:r>
            <a:r>
              <a:rPr lang="en-US" sz="2800" b="1" dirty="0">
                <a:solidFill>
                  <a:srgbClr val="009051"/>
                </a:solidFill>
              </a:rPr>
              <a:t> &gt; 0.05)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804E1AA-96BA-4146-BC60-26720C95EC16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E177527-FE64-E541-96FA-F56816C46E1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A6406CD-B4FE-9047-A893-9B362A2E58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15154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967</Words>
  <Application>Microsoft Macintosh PowerPoint</Application>
  <PresentationFormat>Widescreen</PresentationFormat>
  <Paragraphs>122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How does optimal photosynthetic acclimation affect future carbon and nutrient cycling? </vt:lpstr>
      <vt:lpstr>Photosynthesis connects carbon and nutrient cycles</vt:lpstr>
      <vt:lpstr>Photosynthesis connects carbon and nutrient cycles</vt:lpstr>
      <vt:lpstr>A typical LSM photosynthesis scheme</vt:lpstr>
      <vt:lpstr>PowerPoint Presentation</vt:lpstr>
      <vt:lpstr>Nutrients thus provide constraints on future productivity</vt:lpstr>
      <vt:lpstr>That is, if leaves cannot get needed nutrients, future CO2 fertilization of photosynthesis may be constrained</vt:lpstr>
      <vt:lpstr>Some evidence suggests photosynthetic downregulation is partly determined by photosynthesis</vt:lpstr>
      <vt:lpstr>There is another explanation for this effect: photosynthetic optimality</vt:lpstr>
      <vt:lpstr>Biochemistry optimization: Coordination hypothesis</vt:lpstr>
      <vt:lpstr>Optimally:  electron transport-limited (Aj) = Rubisco-limited (Ac)</vt:lpstr>
      <vt:lpstr>PowerPoint Presentation</vt:lpstr>
      <vt:lpstr>A typical LSM photosynthesis scheme</vt:lpstr>
      <vt:lpstr>Least cost optimality model</vt:lpstr>
      <vt:lpstr>PowerPoint Presentation</vt:lpstr>
      <vt:lpstr>Optimality suggests that leaf nitrogen will decrease with warming and elevated CO2</vt:lpstr>
      <vt:lpstr>Let’s run a model out into the future!</vt:lpstr>
      <vt:lpstr>Optimal photosynthesis increases in future</vt:lpstr>
      <vt:lpstr>Optimal photosynthesis increases in future  (at lower nutrient use)</vt:lpstr>
      <vt:lpstr>Optimal photosynthesis increases in future  (at lower nutrient use)</vt:lpstr>
      <vt:lpstr>Why does this matter?</vt:lpstr>
      <vt:lpstr>Future progressive nutrient limitation may be overestimated</vt:lpstr>
      <vt:lpstr>Future progressive nutrient limitation may be overestimated</vt:lpstr>
      <vt:lpstr>Future progressive nutrient limitation may be overestimated</vt:lpstr>
      <vt:lpstr>Future progressive nutrient limitation may be overestimated</vt:lpstr>
      <vt:lpstr>Let’s check this with a model!</vt:lpstr>
      <vt:lpstr>ELM biogeochemistry runs</vt:lpstr>
      <vt:lpstr>Nutrient savings does not impact leaf photosynthesis</vt:lpstr>
      <vt:lpstr>Nutrient savings is used to build new tissues, increasing NPP</vt:lpstr>
      <vt:lpstr>Conclusions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25</cp:revision>
  <dcterms:created xsi:type="dcterms:W3CDTF">2020-11-12T18:53:21Z</dcterms:created>
  <dcterms:modified xsi:type="dcterms:W3CDTF">2020-11-17T18:17:23Z</dcterms:modified>
</cp:coreProperties>
</file>

<file path=docProps/thumbnail.jpeg>
</file>